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6"/>
  </p:normalViewPr>
  <p:slideViewPr>
    <p:cSldViewPr snapToGrid="0">
      <p:cViewPr varScale="1">
        <p:scale>
          <a:sx n="90" d="100"/>
          <a:sy n="90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5ADDA-57D3-1246-A213-DE3A11438983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BB0D9-34E8-0046-A24F-EF705B88DDA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795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BB0D9-34E8-0046-A24F-EF705B88DDA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88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6BF138-09C4-7FD4-00FD-9B35A6889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4D5EF8-5D7D-EC20-48CB-0105B5968A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86DB5A-A4AC-7F98-14B1-60BDF6AD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B085B5-E720-AFB1-42B4-3EFF7CAC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547959-C995-03A1-634B-2595CAC1F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83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C5BA62-453B-878C-6938-D627423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60FC0A6-1B13-A1FC-D063-5566F7D87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44207B-DD72-EC67-486D-840BA8D1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E18E13-B67C-22B0-91EA-C5699EEB8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2F19B2-8094-506A-3034-FFB859F86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8916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A144ABD-975E-35BF-B7D1-96D9F769C9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BBE966-5D1F-4E31-BDD2-64622E4FA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C6D9FA-C5F8-3430-6E1A-E6A8CA972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F8D4FC-7D62-804F-1A1D-75F493E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7454536-6A3E-DBAA-E007-B90545F99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2210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904ED3-B7EA-8C1D-ECDD-7965DCAE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2035A5-906A-20C5-AAF9-663F2186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95B41D-137F-F517-53F8-D71B7FDF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050735-2A90-684E-9CD4-E2FCD14B8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9789F2-7192-B72B-9CF5-064F8AB8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240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0DB21-EDB5-CF7E-F86B-9487F7537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25C509-2270-EA76-5B8B-F765F43CF4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1D75836-22CF-BD9E-4D15-2BF3AABAC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40E647-0D13-A6AE-D1A2-A84830C03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DBE8A3-8AD4-B43E-F863-7191AF79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3259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90DDB0-BF79-872C-044F-707B88C2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FBD11DF-E97C-15F6-1B71-AFA9118FD8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CB0549F-842C-EB61-78E6-CB3F33711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D58E37-1595-7481-0979-EDA822F1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4F1C12-CF94-2557-A8A4-8175757A4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2D2576F-AF8B-EAAB-3D65-9BF90F90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8506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E7EB65-5DB3-05BF-B17E-58E7C333F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664ABA-2CCC-2A1C-9419-4793F8869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86AE092-AEEF-0C26-0FD1-E220C5DD23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10F5663-8F41-A756-FA10-41DE5F376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8C1D714-A2EB-55B6-CA89-224513CB0A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5AB842D-E694-E76D-472F-028A13B97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29A83F0-A3FF-AD66-8117-3B68527E0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3C9E16B-E0ED-BEF6-0292-F1504D393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33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D1082E-F086-23C2-46C6-A7F0E3F2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768C91C-A311-7CD2-573C-667EC0AF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8E91835-38B2-59E1-0C36-540087572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B86C6FD-4CB2-BBEB-C916-FCF09E816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740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E861056-9729-FAC7-4FE6-E589578D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35C6487-3FE4-D24C-98A9-F02B889EE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2C82571-DB1E-F230-253D-85ED45899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0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729128-67D4-CFB5-A553-09831A291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D7870F-1CD9-7001-448E-815A56352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CEDE331-770D-0361-F8E1-A55BAFF22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EEF1A2-7AB1-14CE-78DE-51600B48F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B76BFA1-857C-4CAE-E082-41ABBC3F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0542C06-0438-7B76-0D9D-4D0E8424D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761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D89D37-8C5A-3781-9ED0-3F6A3D64F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B972BDE-41AC-8877-1507-840F3241E9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936F460-F32A-4190-6641-F43D0B73AE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9C7011-FD68-388C-63D1-CB70AA43A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BC61C7-1790-B3B0-8A62-AEA78C71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B87646A-04AD-51B1-663B-AD774A98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71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BB6B7D-2FB6-16A8-9F53-912A99F12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99E76C-0B5A-AADF-EC41-F33C63EB3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AE2B855-C43E-31E8-7D2C-AC6F79A5D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041A08-01D1-D74C-A1AA-EF1BC6815A27}" type="datetimeFigureOut">
              <a:rPr lang="it-IT" smtClean="0"/>
              <a:t>09/05/25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A542ED-E8F1-2C0D-F15D-4DD1AD3F9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A118176-17CD-6865-2B95-3B8F3E0EE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9C71CA-5DD0-9C45-AD6E-B98EA69B0D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923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gi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B7B10E-6AB1-8343-F924-988E4C4F6971}"/>
              </a:ext>
            </a:extLst>
          </p:cNvPr>
          <p:cNvSpPr txBox="1"/>
          <p:nvPr/>
        </p:nvSpPr>
        <p:spPr>
          <a:xfrm>
            <a:off x="1392988" y="94452"/>
            <a:ext cx="2800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Le celle di Peltier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1445309-5995-DBA1-48A1-7B282C0E51E9}"/>
              </a:ext>
            </a:extLst>
          </p:cNvPr>
          <p:cNvSpPr txBox="1"/>
          <p:nvPr/>
        </p:nvSpPr>
        <p:spPr>
          <a:xfrm>
            <a:off x="235723" y="963623"/>
            <a:ext cx="58602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Una comune cella Peltier è formata da due materiali semiconduttori drogati di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e di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collegati tra loro da una lamella di rame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  <a:endParaRPr lang="it-IT" dirty="0"/>
          </a:p>
        </p:txBody>
      </p:sp>
      <p:pic>
        <p:nvPicPr>
          <p:cNvPr id="5" name="Immagine 4" descr="Immagine che contiene Modello in scala, schermata, giocattolo&#10;&#10;Il contenuto generato dall'IA potrebbe non essere corretto.">
            <a:extLst>
              <a:ext uri="{FF2B5EF4-FFF2-40B4-BE49-F238E27FC236}">
                <a16:creationId xmlns:a16="http://schemas.microsoft.com/office/drawing/2014/main" id="{82A72A17-3E80-FDA9-75F3-957019941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97" y="4318776"/>
            <a:ext cx="3642124" cy="200316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ACCF815-884F-2B9F-2E85-C1FF5295C6F2}"/>
              </a:ext>
            </a:extLst>
          </p:cNvPr>
          <p:cNvSpPr txBox="1"/>
          <p:nvPr/>
        </p:nvSpPr>
        <p:spPr>
          <a:xfrm>
            <a:off x="204759" y="2399980"/>
            <a:ext cx="58602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Se si applica al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tensione positiva e al tipo </a:t>
            </a:r>
            <a:r>
              <a:rPr lang="it-IT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</a:t>
            </a: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una tensione negativa, la lamella superiore si raffredda mentre quella inferiore si riscalda. Invertendo la tensione il flusso termico viene invertito.</a:t>
            </a:r>
            <a:endParaRPr lang="it-IT" sz="16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D6B981-6DB6-44FF-DFE4-79478887AF86}"/>
              </a:ext>
            </a:extLst>
          </p:cNvPr>
          <p:cNvSpPr txBox="1"/>
          <p:nvPr/>
        </p:nvSpPr>
        <p:spPr>
          <a:xfrm>
            <a:off x="251811" y="620886"/>
            <a:ext cx="1126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Struttura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8DD8F942-C0D9-FD2E-49B0-723276931795}"/>
              </a:ext>
            </a:extLst>
          </p:cNvPr>
          <p:cNvSpPr txBox="1"/>
          <p:nvPr/>
        </p:nvSpPr>
        <p:spPr>
          <a:xfrm>
            <a:off x="214235" y="2070263"/>
            <a:ext cx="235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Inversione del flusso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D22E830-2ADF-19B8-22A6-38DFDCA6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103" y="3858801"/>
            <a:ext cx="3171332" cy="266391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BF3F960-020E-34B0-9572-39307752962B}"/>
              </a:ext>
            </a:extLst>
          </p:cNvPr>
          <p:cNvSpPr txBox="1"/>
          <p:nvPr/>
        </p:nvSpPr>
        <p:spPr>
          <a:xfrm>
            <a:off x="7699136" y="50268"/>
            <a:ext cx="3630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Controllo temperatura</a:t>
            </a:r>
          </a:p>
        </p:txBody>
      </p:sp>
      <p:pic>
        <p:nvPicPr>
          <p:cNvPr id="18" name="Immagine 17" descr="Immagine che contiene elettronica, Impianto elettrico, Ingegneria elettronica, circuito&#10;&#10;Il contenuto generato dall'IA potrebbe non essere corretto.">
            <a:extLst>
              <a:ext uri="{FF2B5EF4-FFF2-40B4-BE49-F238E27FC236}">
                <a16:creationId xmlns:a16="http://schemas.microsoft.com/office/drawing/2014/main" id="{6CF8A65E-CB27-CE02-F361-CFA0A0A9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137" y="1086907"/>
            <a:ext cx="5001196" cy="5235038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BA565DE-D763-991E-7D77-DD4CEDC4ED66}"/>
              </a:ext>
            </a:extLst>
          </p:cNvPr>
          <p:cNvSpPr txBox="1"/>
          <p:nvPr/>
        </p:nvSpPr>
        <p:spPr>
          <a:xfrm>
            <a:off x="9043715" y="44054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PR59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2FA60837-8EFF-8E8D-29FE-C7F123F2485C}"/>
              </a:ext>
            </a:extLst>
          </p:cNvPr>
          <p:cNvSpPr/>
          <p:nvPr/>
        </p:nvSpPr>
        <p:spPr>
          <a:xfrm>
            <a:off x="8247291" y="3858801"/>
            <a:ext cx="3229579" cy="170379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2B866A5-7BE8-226B-5C40-E0A83F7BE131}"/>
              </a:ext>
            </a:extLst>
          </p:cNvPr>
          <p:cNvSpPr txBox="1"/>
          <p:nvPr/>
        </p:nvSpPr>
        <p:spPr>
          <a:xfrm>
            <a:off x="10225694" y="3892193"/>
            <a:ext cx="125117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FF0000"/>
                </a:solidFill>
              </a:rPr>
              <a:t>Alimentatore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638D4318-F36F-4D39-989E-3175A4426442}"/>
              </a:ext>
            </a:extLst>
          </p:cNvPr>
          <p:cNvSpPr/>
          <p:nvPr/>
        </p:nvSpPr>
        <p:spPr>
          <a:xfrm>
            <a:off x="8926286" y="2525486"/>
            <a:ext cx="2318657" cy="108967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F386B90-6420-B4FC-B9A9-6B3E34D52A8A}"/>
              </a:ext>
            </a:extLst>
          </p:cNvPr>
          <p:cNvSpPr txBox="1"/>
          <p:nvPr/>
        </p:nvSpPr>
        <p:spPr>
          <a:xfrm>
            <a:off x="9200788" y="3461269"/>
            <a:ext cx="176965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400" b="1" dirty="0">
                <a:solidFill>
                  <a:srgbClr val="0070C0"/>
                </a:solidFill>
              </a:rPr>
              <a:t>Scheda di controllo</a:t>
            </a:r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46FA0ADB-BA23-F3EE-90A6-D30907102F4C}"/>
              </a:ext>
            </a:extLst>
          </p:cNvPr>
          <p:cNvSpPr/>
          <p:nvPr/>
        </p:nvSpPr>
        <p:spPr>
          <a:xfrm>
            <a:off x="8248160" y="1201673"/>
            <a:ext cx="870317" cy="113044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98B30B4-2945-C4D2-DBC3-FF3C8C26D745}"/>
              </a:ext>
            </a:extLst>
          </p:cNvPr>
          <p:cNvSpPr txBox="1"/>
          <p:nvPr/>
        </p:nvSpPr>
        <p:spPr>
          <a:xfrm>
            <a:off x="6849572" y="1086907"/>
            <a:ext cx="1397719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0B050"/>
                </a:solidFill>
              </a:rPr>
              <a:t>Collegamento per celle di Peltier e termocoppia</a:t>
            </a:r>
          </a:p>
        </p:txBody>
      </p:sp>
    </p:spTree>
    <p:extLst>
      <p:ext uri="{BB962C8B-B14F-4D97-AF65-F5344CB8AC3E}">
        <p14:creationId xmlns:p14="http://schemas.microsoft.com/office/powerpoint/2010/main" val="88905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A68F907-A129-F9B8-4D99-9B6CE603D3EB}"/>
              </a:ext>
            </a:extLst>
          </p:cNvPr>
          <p:cNvSpPr txBox="1"/>
          <p:nvPr/>
        </p:nvSpPr>
        <p:spPr>
          <a:xfrm>
            <a:off x="3337726" y="77671"/>
            <a:ext cx="5116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Configurazione e ciclo di misura</a:t>
            </a:r>
          </a:p>
        </p:txBody>
      </p:sp>
      <p:pic>
        <p:nvPicPr>
          <p:cNvPr id="8" name="Immagine 7" descr="Immagine che contiene testo, diagramma, linea, Piano&#10;&#10;Il contenuto generato dall'IA potrebbe non essere corretto.">
            <a:extLst>
              <a:ext uri="{FF2B5EF4-FFF2-40B4-BE49-F238E27FC236}">
                <a16:creationId xmlns:a16="http://schemas.microsoft.com/office/drawing/2014/main" id="{002CB81E-3E9A-C92A-23FD-23E2AB950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7000"/>
                    </a14:imgEffect>
                    <a14:imgEffect>
                      <a14:saturation sat="166000"/>
                    </a14:imgEffect>
                    <a14:imgEffect>
                      <a14:brightnessContrast contras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43861"/>
            <a:ext cx="5403491" cy="3455401"/>
          </a:xfrm>
          <a:prstGeom prst="rect">
            <a:avLst/>
          </a:prstGeom>
        </p:spPr>
      </p:pic>
      <p:pic>
        <p:nvPicPr>
          <p:cNvPr id="10" name="Immagine 9" descr="Immagine che contiene Carattere, tipografia, testo, calligrafia&#10;&#10;Il contenuto generato dall'IA potrebbe non essere corretto.">
            <a:extLst>
              <a:ext uri="{FF2B5EF4-FFF2-40B4-BE49-F238E27FC236}">
                <a16:creationId xmlns:a16="http://schemas.microsoft.com/office/drawing/2014/main" id="{24A986C2-AFD4-2C96-F7B8-7DC64464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6" y="3731760"/>
            <a:ext cx="2578100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76D40B0-3AFD-C412-CED9-5E514F015476}"/>
              </a:ext>
            </a:extLst>
          </p:cNvPr>
          <p:cNvSpPr txBox="1"/>
          <p:nvPr/>
        </p:nvSpPr>
        <p:spPr>
          <a:xfrm>
            <a:off x="5403491" y="719872"/>
            <a:ext cx="4726347" cy="15081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Finestra di misura e range:</a:t>
            </a:r>
          </a:p>
          <a:p>
            <a:endParaRPr lang="it-IT" sz="1000" dirty="0"/>
          </a:p>
          <a:p>
            <a:r>
              <a:rPr lang="it-IT" dirty="0"/>
              <a:t>La finestra di misura comprende l’intervallo di temperatura stabile per ogni gradino</a:t>
            </a:r>
          </a:p>
          <a:p>
            <a:endParaRPr lang="it-IT" sz="1000" dirty="0"/>
          </a:p>
          <a:p>
            <a:r>
              <a:rPr lang="it-IT" dirty="0"/>
              <a:t>La temperatura varia in un range tra 10 e 70 C°</a:t>
            </a:r>
          </a:p>
        </p:txBody>
      </p:sp>
      <p:pic>
        <p:nvPicPr>
          <p:cNvPr id="21" name="Immagine 20" descr="Immagine che contiene testo, diagramma, linea, numero&#10;&#10;Il contenuto generato dall'IA potrebbe non essere corretto.">
            <a:extLst>
              <a:ext uri="{FF2B5EF4-FFF2-40B4-BE49-F238E27FC236}">
                <a16:creationId xmlns:a16="http://schemas.microsoft.com/office/drawing/2014/main" id="{2061409A-385E-2A51-53E3-6D79B6E518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088" y="2346959"/>
            <a:ext cx="6901912" cy="451104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C056693-E17C-CDC5-AB1D-0136CC2865CC}"/>
              </a:ext>
            </a:extLst>
          </p:cNvPr>
          <p:cNvSpPr txBox="1"/>
          <p:nvPr/>
        </p:nvSpPr>
        <p:spPr>
          <a:xfrm>
            <a:off x="390036" y="4512968"/>
            <a:ext cx="46482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b="1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Descrizione del ciclo di misura:</a:t>
            </a:r>
          </a:p>
          <a:p>
            <a:pPr>
              <a:buNone/>
            </a:pPr>
            <a:endParaRPr lang="it-IT" b="0" dirty="0">
              <a:solidFill>
                <a:srgbClr val="3B3B3B"/>
              </a:solidFill>
              <a:effectLst/>
              <a:latin typeface="Aptos" panose="020B0004020202020204" pitchFamily="34" charset="0"/>
            </a:endParaRPr>
          </a:p>
          <a:p>
            <a:pPr>
              <a:buNone/>
            </a:pPr>
            <a:r>
              <a:rPr lang="it-IT" dirty="0">
                <a:solidFill>
                  <a:srgbClr val="0451A5"/>
                </a:solidFill>
                <a:latin typeface="Aptos" panose="020B0004020202020204" pitchFamily="34" charset="0"/>
              </a:rPr>
              <a:t>⨁  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Per ogni temperatura vengono effettuati due </a:t>
            </a:r>
            <a:r>
              <a:rPr lang="it-IT" b="0" dirty="0" err="1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sweeps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 in tensione </a:t>
            </a:r>
            <a:r>
              <a:rPr lang="it-IT" b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V_go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 e </a:t>
            </a:r>
            <a:r>
              <a:rPr lang="it-IT" b="0" dirty="0" err="1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V_return</a:t>
            </a:r>
            <a:endParaRPr lang="it-IT" b="0" dirty="0">
              <a:solidFill>
                <a:srgbClr val="3B3B3B"/>
              </a:solidFill>
              <a:effectLst/>
              <a:latin typeface="Aptos" panose="020B0004020202020204" pitchFamily="34" charset="0"/>
            </a:endParaRPr>
          </a:p>
          <a:p>
            <a:endParaRPr lang="it-IT" b="0" dirty="0">
              <a:solidFill>
                <a:srgbClr val="3B3B3B"/>
              </a:solidFill>
              <a:effectLst/>
              <a:latin typeface="Aptos" panose="020B0004020202020204" pitchFamily="34" charset="0"/>
            </a:endParaRPr>
          </a:p>
          <a:p>
            <a:r>
              <a:rPr lang="it-IT" dirty="0">
                <a:solidFill>
                  <a:srgbClr val="0451A5"/>
                </a:solidFill>
                <a:latin typeface="Aptos" panose="020B0004020202020204" pitchFamily="34" charset="0"/>
              </a:rPr>
              <a:t>⨁</a:t>
            </a:r>
            <a:r>
              <a:rPr lang="it-IT" dirty="0">
                <a:solidFill>
                  <a:srgbClr val="3B3B3B"/>
                </a:solidFill>
                <a:latin typeface="Aptos" panose="020B0004020202020204" pitchFamily="34" charset="0"/>
              </a:rPr>
              <a:t> </a:t>
            </a:r>
            <a:r>
              <a:rPr lang="it-IT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Viene effettuato un ciclo di temperatura di salita e di discesa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FF88740-5182-B4ED-3C7E-10E43C102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1690" y="94759"/>
            <a:ext cx="1474120" cy="2482257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805643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4D109D-E726-1C77-9130-B11CACC34899}"/>
              </a:ext>
            </a:extLst>
          </p:cNvPr>
          <p:cNvSpPr txBox="1"/>
          <p:nvPr/>
        </p:nvSpPr>
        <p:spPr>
          <a:xfrm>
            <a:off x="2999934" y="90222"/>
            <a:ext cx="591546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Modellizzazione delle curva Id - </a:t>
            </a:r>
            <a:r>
              <a:rPr lang="it-IT" sz="2800" dirty="0" err="1"/>
              <a:t>Vd</a:t>
            </a:r>
            <a:r>
              <a:rPr lang="it-IT" sz="2800" dirty="0"/>
              <a:t> - T</a:t>
            </a:r>
          </a:p>
        </p:txBody>
      </p:sp>
      <p:pic>
        <p:nvPicPr>
          <p:cNvPr id="6" name="Immagine 5" descr="Immagine che contiene testo, schermata, Carattere, numero&#10;&#10;Il contenuto generato dall'IA potrebbe non essere corretto.">
            <a:extLst>
              <a:ext uri="{FF2B5EF4-FFF2-40B4-BE49-F238E27FC236}">
                <a16:creationId xmlns:a16="http://schemas.microsoft.com/office/drawing/2014/main" id="{46819A18-23AF-15DC-D645-9E50F9466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2" y="654102"/>
            <a:ext cx="5734599" cy="6203898"/>
          </a:xfrm>
          <a:prstGeom prst="rect">
            <a:avLst/>
          </a:prstGeom>
        </p:spPr>
      </p:pic>
      <p:pic>
        <p:nvPicPr>
          <p:cNvPr id="12" name="Immagine 11" descr="Immagine che contiene testo, Carattere, ricevuta, bianco&#10;&#10;Il contenuto generato dall'IA potrebbe non essere corretto.">
            <a:extLst>
              <a:ext uri="{FF2B5EF4-FFF2-40B4-BE49-F238E27FC236}">
                <a16:creationId xmlns:a16="http://schemas.microsoft.com/office/drawing/2014/main" id="{9967EAA3-49AE-A623-EC26-9D7BCBF2C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99" y="2346467"/>
            <a:ext cx="6039398" cy="10825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Immagine 13" descr="Immagine che contiene testo, Carattere, bianco, schermata&#10;&#10;Il contenuto generato dall'IA potrebbe non essere corretto.">
            <a:extLst>
              <a:ext uri="{FF2B5EF4-FFF2-40B4-BE49-F238E27FC236}">
                <a16:creationId xmlns:a16="http://schemas.microsoft.com/office/drawing/2014/main" id="{1CB48114-D32F-1EC2-92B4-3B5FB4DBD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667" y="794005"/>
            <a:ext cx="6018116" cy="1493547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EA037EA-FC2C-58F9-6929-AE639EEE7DDF}"/>
              </a:ext>
            </a:extLst>
          </p:cNvPr>
          <p:cNvSpPr txBox="1"/>
          <p:nvPr/>
        </p:nvSpPr>
        <p:spPr>
          <a:xfrm>
            <a:off x="5428355" y="902587"/>
            <a:ext cx="5293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con:</a:t>
            </a:r>
          </a:p>
        </p:txBody>
      </p:sp>
      <p:pic>
        <p:nvPicPr>
          <p:cNvPr id="17" name="Immagine 1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6D3759C9-C995-5512-EDE1-1E7C39FA7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7555" y="3582597"/>
            <a:ext cx="4335690" cy="318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8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236658-A1F6-275D-BBEB-B9D3112DCB0C}"/>
              </a:ext>
            </a:extLst>
          </p:cNvPr>
          <p:cNvSpPr txBox="1"/>
          <p:nvPr/>
        </p:nvSpPr>
        <p:spPr>
          <a:xfrm>
            <a:off x="4161197" y="191386"/>
            <a:ext cx="398032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Prime superfici ottenute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3E630B5-E7E5-15A4-6CDD-F67D3362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631" y="1205881"/>
            <a:ext cx="4515369" cy="376280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C222F69-FA78-781A-FA72-25CBAA0A7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1965"/>
            <a:ext cx="4532069" cy="377672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50F8BF9-EF82-640D-72A7-B348CC10C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994" y="1191965"/>
            <a:ext cx="4754726" cy="3962272"/>
          </a:xfrm>
          <a:prstGeom prst="rect">
            <a:avLst/>
          </a:prstGeom>
        </p:spPr>
      </p:pic>
      <p:pic>
        <p:nvPicPr>
          <p:cNvPr id="18" name="Immagine 17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4902D6A8-883F-FD85-0C4A-DF15208DB9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254" y="4968689"/>
            <a:ext cx="2978121" cy="1275008"/>
          </a:xfrm>
          <a:prstGeom prst="rect">
            <a:avLst/>
          </a:prstGeom>
        </p:spPr>
      </p:pic>
      <p:pic>
        <p:nvPicPr>
          <p:cNvPr id="20" name="Immagine 19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C0676E44-7C19-C253-288A-79FE9DA46D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164" y="4745263"/>
            <a:ext cx="3273739" cy="1401569"/>
          </a:xfrm>
          <a:prstGeom prst="rect">
            <a:avLst/>
          </a:prstGeom>
        </p:spPr>
      </p:pic>
      <p:pic>
        <p:nvPicPr>
          <p:cNvPr id="22" name="Immagine 21" descr="Immagine che contiene nero, oscurità&#10;&#10;Il contenuto generato dall'IA potrebbe non essere corretto.">
            <a:extLst>
              <a:ext uri="{FF2B5EF4-FFF2-40B4-BE49-F238E27FC236}">
                <a16:creationId xmlns:a16="http://schemas.microsoft.com/office/drawing/2014/main" id="{0B404F96-E972-6F20-FFD0-EF1DACA4D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9130" y="4745263"/>
            <a:ext cx="3273740" cy="14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9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F92630-6292-4DA4-120A-1F1C49C9EFDC}"/>
              </a:ext>
            </a:extLst>
          </p:cNvPr>
          <p:cNvSpPr txBox="1"/>
          <p:nvPr/>
        </p:nvSpPr>
        <p:spPr>
          <a:xfrm>
            <a:off x="3316069" y="219095"/>
            <a:ext cx="3961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Fit superficiale diodo PN</a:t>
            </a:r>
          </a:p>
        </p:txBody>
      </p:sp>
      <p:pic>
        <p:nvPicPr>
          <p:cNvPr id="8" name="Immagine 7" descr="Immagine che contiene schermata, testo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E028087-C854-3F89-917F-9917DF97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48" y="1105348"/>
            <a:ext cx="7772400" cy="55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68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B1662D-AA94-A0DB-394B-1F7E8FB0CA29}"/>
              </a:ext>
            </a:extLst>
          </p:cNvPr>
          <p:cNvSpPr txBox="1"/>
          <p:nvPr/>
        </p:nvSpPr>
        <p:spPr>
          <a:xfrm>
            <a:off x="3316069" y="219095"/>
            <a:ext cx="485658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Fit superficiale diodo Schottky</a:t>
            </a:r>
          </a:p>
        </p:txBody>
      </p:sp>
      <p:pic>
        <p:nvPicPr>
          <p:cNvPr id="4" name="Immagine 3" descr="Immagine che contiene schermata, linea, Diagramma, Rettangolo&#10;&#10;Il contenuto generato dall'IA potrebbe non essere corretto.">
            <a:extLst>
              <a:ext uri="{FF2B5EF4-FFF2-40B4-BE49-F238E27FC236}">
                <a16:creationId xmlns:a16="http://schemas.microsoft.com/office/drawing/2014/main" id="{6305A445-9453-C3B1-C1B4-5524AA328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27" y="871911"/>
            <a:ext cx="9344891" cy="586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40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663E23-ABF6-A60E-65FC-B5536CE11028}"/>
              </a:ext>
            </a:extLst>
          </p:cNvPr>
          <p:cNvSpPr txBox="1"/>
          <p:nvPr/>
        </p:nvSpPr>
        <p:spPr>
          <a:xfrm>
            <a:off x="3316069" y="219095"/>
            <a:ext cx="438261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Fit superficiale diodo Zener</a:t>
            </a:r>
          </a:p>
        </p:txBody>
      </p:sp>
      <p:pic>
        <p:nvPicPr>
          <p:cNvPr id="4" name="Immagine 3" descr="Immagine che contiene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E345CE6A-39B0-8657-86B9-1EE081E0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1023411"/>
            <a:ext cx="9060873" cy="53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7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F630D12-FBDE-0B6B-7D0D-C12B47DED63A}"/>
              </a:ext>
            </a:extLst>
          </p:cNvPr>
          <p:cNvSpPr txBox="1"/>
          <p:nvPr/>
        </p:nvSpPr>
        <p:spPr>
          <a:xfrm>
            <a:off x="4133237" y="142151"/>
            <a:ext cx="391806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/>
              <a:t>Perché gli avvallamenti?</a:t>
            </a:r>
          </a:p>
        </p:txBody>
      </p:sp>
      <p:pic>
        <p:nvPicPr>
          <p:cNvPr id="4" name="Immagine 3" descr="Immagine che contiene testo, Diagramma, Arte bambini, schermata&#10;&#10;Il contenuto generato dall'IA potrebbe non essere corretto.">
            <a:extLst>
              <a:ext uri="{FF2B5EF4-FFF2-40B4-BE49-F238E27FC236}">
                <a16:creationId xmlns:a16="http://schemas.microsoft.com/office/drawing/2014/main" id="{5ED83B4B-6D36-3877-4E1E-D44A3104A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7" y="940235"/>
            <a:ext cx="7772400" cy="551400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D4C83A8-B842-72E8-846C-93151895C53D}"/>
              </a:ext>
            </a:extLst>
          </p:cNvPr>
          <p:cNvSpPr txBox="1"/>
          <p:nvPr/>
        </p:nvSpPr>
        <p:spPr>
          <a:xfrm>
            <a:off x="8051298" y="1011382"/>
            <a:ext cx="37545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Eventuali avvallamenti asintotici a meno infinito sono previsti da ogni modello proposto nel momento in cui la tensione V=0 ma data la spaziatura discreta della griglia questa situazione sarebbe statistica e improbabile.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C0B2606-2CE6-16B8-14C9-5B89C62F4538}"/>
              </a:ext>
            </a:extLst>
          </p:cNvPr>
          <p:cNvSpPr txBox="1"/>
          <p:nvPr/>
        </p:nvSpPr>
        <p:spPr>
          <a:xfrm>
            <a:off x="8051297" y="2928512"/>
            <a:ext cx="39883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Quello che invece vediamo è la formazione di uno o più avvallamenti (dipendentemente dal numero di punti) a in un certo range di temperature</a:t>
            </a:r>
          </a:p>
        </p:txBody>
      </p:sp>
      <p:sp>
        <p:nvSpPr>
          <p:cNvPr id="8" name="Nuvola 7">
            <a:extLst>
              <a:ext uri="{FF2B5EF4-FFF2-40B4-BE49-F238E27FC236}">
                <a16:creationId xmlns:a16="http://schemas.microsoft.com/office/drawing/2014/main" id="{670D1644-805A-D00C-F885-F9695887C84A}"/>
              </a:ext>
            </a:extLst>
          </p:cNvPr>
          <p:cNvSpPr/>
          <p:nvPr/>
        </p:nvSpPr>
        <p:spPr>
          <a:xfrm>
            <a:off x="8328389" y="5226144"/>
            <a:ext cx="3200400" cy="1147948"/>
          </a:xfrm>
          <a:custGeom>
            <a:avLst/>
            <a:gdLst>
              <a:gd name="connsiteX0" fmla="*/ 288925 w 3200400"/>
              <a:gd name="connsiteY0" fmla="*/ 381852 h 1147948"/>
              <a:gd name="connsiteX1" fmla="*/ 416570 w 3200400"/>
              <a:gd name="connsiteY1" fmla="*/ 183538 h 1147948"/>
              <a:gd name="connsiteX2" fmla="*/ 1037537 w 3200400"/>
              <a:gd name="connsiteY2" fmla="*/ 138232 h 1147948"/>
              <a:gd name="connsiteX3" fmla="*/ 1663615 w 3200400"/>
              <a:gd name="connsiteY3" fmla="*/ 91198 h 1147948"/>
              <a:gd name="connsiteX4" fmla="*/ 1907571 w 3200400"/>
              <a:gd name="connsiteY4" fmla="*/ 5314 h 1147948"/>
              <a:gd name="connsiteX5" fmla="*/ 2210128 w 3200400"/>
              <a:gd name="connsiteY5" fmla="*/ 65927 h 1147948"/>
              <a:gd name="connsiteX6" fmla="*/ 2627217 w 3200400"/>
              <a:gd name="connsiteY6" fmla="*/ 18335 h 1147948"/>
              <a:gd name="connsiteX7" fmla="*/ 2838725 w 3200400"/>
              <a:gd name="connsiteY7" fmla="*/ 148170 h 1147948"/>
              <a:gd name="connsiteX8" fmla="*/ 3110166 w 3200400"/>
              <a:gd name="connsiteY8" fmla="*/ 274178 h 1147948"/>
              <a:gd name="connsiteX9" fmla="*/ 3098016 w 3200400"/>
              <a:gd name="connsiteY9" fmla="*/ 410816 h 1147948"/>
              <a:gd name="connsiteX10" fmla="*/ 3186768 w 3200400"/>
              <a:gd name="connsiteY10" fmla="*/ 619732 h 1147948"/>
              <a:gd name="connsiteX11" fmla="*/ 2771013 w 3200400"/>
              <a:gd name="connsiteY11" fmla="*/ 802606 h 1147948"/>
              <a:gd name="connsiteX12" fmla="*/ 2622179 w 3200400"/>
              <a:gd name="connsiteY12" fmla="*/ 959307 h 1147948"/>
              <a:gd name="connsiteX13" fmla="*/ 2115449 w 3200400"/>
              <a:gd name="connsiteY13" fmla="*/ 978280 h 1147948"/>
              <a:gd name="connsiteX14" fmla="*/ 1753330 w 3200400"/>
              <a:gd name="connsiteY14" fmla="*/ 1145450 h 1147948"/>
              <a:gd name="connsiteX15" fmla="*/ 1220893 w 3200400"/>
              <a:gd name="connsiteY15" fmla="*/ 1043410 h 1147948"/>
              <a:gd name="connsiteX16" fmla="*/ 429979 w 3200400"/>
              <a:gd name="connsiteY16" fmla="*/ 942592 h 1147948"/>
              <a:gd name="connsiteX17" fmla="*/ 82232 w 3200400"/>
              <a:gd name="connsiteY17" fmla="*/ 830402 h 1147948"/>
              <a:gd name="connsiteX18" fmla="*/ 156538 w 3200400"/>
              <a:gd name="connsiteY18" fmla="*/ 678963 h 1147948"/>
              <a:gd name="connsiteX19" fmla="*/ -371 w 3200400"/>
              <a:gd name="connsiteY19" fmla="*/ 523591 h 1147948"/>
              <a:gd name="connsiteX20" fmla="*/ 286183 w 3200400"/>
              <a:gd name="connsiteY20" fmla="*/ 385492 h 1147948"/>
              <a:gd name="connsiteX21" fmla="*/ 288925 w 3200400"/>
              <a:gd name="connsiteY21" fmla="*/ 381852 h 1147948"/>
              <a:gd name="connsiteX0" fmla="*/ 347673 w 3200400"/>
              <a:gd name="connsiteY0" fmla="*/ 695598 h 1147948"/>
              <a:gd name="connsiteX1" fmla="*/ 160020 w 3200400"/>
              <a:gd name="connsiteY1" fmla="*/ 674419 h 1147948"/>
              <a:gd name="connsiteX2" fmla="*/ 513249 w 3200400"/>
              <a:gd name="connsiteY2" fmla="*/ 927366 h 1147948"/>
              <a:gd name="connsiteX3" fmla="*/ 431165 w 3200400"/>
              <a:gd name="connsiteY3" fmla="*/ 937490 h 1147948"/>
              <a:gd name="connsiteX4" fmla="*/ 1220745 w 3200400"/>
              <a:gd name="connsiteY4" fmla="*/ 1038733 h 1147948"/>
              <a:gd name="connsiteX5" fmla="*/ 1171257 w 3200400"/>
              <a:gd name="connsiteY5" fmla="*/ 992496 h 1147948"/>
              <a:gd name="connsiteX6" fmla="*/ 2135600 w 3200400"/>
              <a:gd name="connsiteY6" fmla="*/ 923433 h 1147948"/>
              <a:gd name="connsiteX7" fmla="*/ 2115820 w 3200400"/>
              <a:gd name="connsiteY7" fmla="*/ 974161 h 1147948"/>
              <a:gd name="connsiteX8" fmla="*/ 2528390 w 3200400"/>
              <a:gd name="connsiteY8" fmla="*/ 609953 h 1147948"/>
              <a:gd name="connsiteX9" fmla="*/ 2769235 w 3200400"/>
              <a:gd name="connsiteY9" fmla="*/ 799577 h 1147948"/>
              <a:gd name="connsiteX10" fmla="*/ 3096535 w 3200400"/>
              <a:gd name="connsiteY10" fmla="*/ 407999 h 1147948"/>
              <a:gd name="connsiteX11" fmla="*/ 2989262 w 3200400"/>
              <a:gd name="connsiteY11" fmla="*/ 479108 h 1147948"/>
              <a:gd name="connsiteX12" fmla="*/ 2839169 w 3200400"/>
              <a:gd name="connsiteY12" fmla="*/ 144184 h 1147948"/>
              <a:gd name="connsiteX13" fmla="*/ 2844800 w 3200400"/>
              <a:gd name="connsiteY13" fmla="*/ 177772 h 1147948"/>
              <a:gd name="connsiteX14" fmla="*/ 2154195 w 3200400"/>
              <a:gd name="connsiteY14" fmla="*/ 105015 h 1147948"/>
              <a:gd name="connsiteX15" fmla="*/ 2209165 w 3200400"/>
              <a:gd name="connsiteY15" fmla="*/ 62180 h 1147948"/>
              <a:gd name="connsiteX16" fmla="*/ 1640279 w 3200400"/>
              <a:gd name="connsiteY16" fmla="*/ 125423 h 1147948"/>
              <a:gd name="connsiteX17" fmla="*/ 1666875 w 3200400"/>
              <a:gd name="connsiteY17" fmla="*/ 88487 h 1147948"/>
              <a:gd name="connsiteX18" fmla="*/ 1037166 w 3200400"/>
              <a:gd name="connsiteY18" fmla="*/ 137966 h 1147948"/>
              <a:gd name="connsiteX19" fmla="*/ 1133475 w 3200400"/>
              <a:gd name="connsiteY19" fmla="*/ 173786 h 1147948"/>
              <a:gd name="connsiteX20" fmla="*/ 305741 w 3200400"/>
              <a:gd name="connsiteY20" fmla="*/ 419559 h 1147948"/>
              <a:gd name="connsiteX21" fmla="*/ 288925 w 3200400"/>
              <a:gd name="connsiteY21" fmla="*/ 381852 h 114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00400" h="1147948" fill="none" extrusionOk="0">
                <a:moveTo>
                  <a:pt x="288925" y="381852"/>
                </a:moveTo>
                <a:cubicBezTo>
                  <a:pt x="266656" y="314160"/>
                  <a:pt x="313840" y="234629"/>
                  <a:pt x="416570" y="183538"/>
                </a:cubicBezTo>
                <a:cubicBezTo>
                  <a:pt x="612510" y="110450"/>
                  <a:pt x="834160" y="73649"/>
                  <a:pt x="1037537" y="138232"/>
                </a:cubicBezTo>
                <a:cubicBezTo>
                  <a:pt x="1188444" y="41143"/>
                  <a:pt x="1452044" y="5686"/>
                  <a:pt x="1663615" y="91198"/>
                </a:cubicBezTo>
                <a:cubicBezTo>
                  <a:pt x="1709977" y="48228"/>
                  <a:pt x="1797100" y="-3778"/>
                  <a:pt x="1907571" y="5314"/>
                </a:cubicBezTo>
                <a:cubicBezTo>
                  <a:pt x="2032857" y="-9786"/>
                  <a:pt x="2145569" y="9327"/>
                  <a:pt x="2210128" y="65927"/>
                </a:cubicBezTo>
                <a:cubicBezTo>
                  <a:pt x="2307448" y="5153"/>
                  <a:pt x="2485453" y="-15752"/>
                  <a:pt x="2627217" y="18335"/>
                </a:cubicBezTo>
                <a:cubicBezTo>
                  <a:pt x="2736538" y="42417"/>
                  <a:pt x="2818447" y="93213"/>
                  <a:pt x="2838725" y="148170"/>
                </a:cubicBezTo>
                <a:cubicBezTo>
                  <a:pt x="2981044" y="162392"/>
                  <a:pt x="3068351" y="213758"/>
                  <a:pt x="3110166" y="274178"/>
                </a:cubicBezTo>
                <a:cubicBezTo>
                  <a:pt x="3143016" y="319701"/>
                  <a:pt x="3133403" y="358994"/>
                  <a:pt x="3098016" y="410816"/>
                </a:cubicBezTo>
                <a:cubicBezTo>
                  <a:pt x="3202035" y="470517"/>
                  <a:pt x="3230620" y="553885"/>
                  <a:pt x="3186768" y="619732"/>
                </a:cubicBezTo>
                <a:cubicBezTo>
                  <a:pt x="3150845" y="729376"/>
                  <a:pt x="2986276" y="821423"/>
                  <a:pt x="2771013" y="802606"/>
                </a:cubicBezTo>
                <a:cubicBezTo>
                  <a:pt x="2779452" y="872149"/>
                  <a:pt x="2711020" y="913659"/>
                  <a:pt x="2622179" y="959307"/>
                </a:cubicBezTo>
                <a:cubicBezTo>
                  <a:pt x="2466038" y="1032941"/>
                  <a:pt x="2304461" y="1033439"/>
                  <a:pt x="2115449" y="978280"/>
                </a:cubicBezTo>
                <a:cubicBezTo>
                  <a:pt x="2072822" y="1052070"/>
                  <a:pt x="1922557" y="1118861"/>
                  <a:pt x="1753330" y="1145450"/>
                </a:cubicBezTo>
                <a:cubicBezTo>
                  <a:pt x="1544137" y="1171947"/>
                  <a:pt x="1338130" y="1141407"/>
                  <a:pt x="1220893" y="1043410"/>
                </a:cubicBezTo>
                <a:cubicBezTo>
                  <a:pt x="923247" y="1098046"/>
                  <a:pt x="597002" y="1070613"/>
                  <a:pt x="429979" y="942592"/>
                </a:cubicBezTo>
                <a:cubicBezTo>
                  <a:pt x="279639" y="959258"/>
                  <a:pt x="141029" y="906638"/>
                  <a:pt x="82232" y="830402"/>
                </a:cubicBezTo>
                <a:cubicBezTo>
                  <a:pt x="43601" y="779522"/>
                  <a:pt x="78372" y="714144"/>
                  <a:pt x="156538" y="678963"/>
                </a:cubicBezTo>
                <a:cubicBezTo>
                  <a:pt x="45959" y="646122"/>
                  <a:pt x="-13448" y="579223"/>
                  <a:pt x="-371" y="523591"/>
                </a:cubicBezTo>
                <a:cubicBezTo>
                  <a:pt x="-1614" y="451891"/>
                  <a:pt x="144468" y="380918"/>
                  <a:pt x="286183" y="385492"/>
                </a:cubicBezTo>
                <a:cubicBezTo>
                  <a:pt x="287144" y="384213"/>
                  <a:pt x="288195" y="383062"/>
                  <a:pt x="288925" y="381852"/>
                </a:cubicBezTo>
                <a:close/>
              </a:path>
              <a:path w="3200400" h="1147948" fill="none" extrusionOk="0">
                <a:moveTo>
                  <a:pt x="347673" y="695598"/>
                </a:moveTo>
                <a:cubicBezTo>
                  <a:pt x="284093" y="694438"/>
                  <a:pt x="223669" y="683452"/>
                  <a:pt x="160020" y="674419"/>
                </a:cubicBezTo>
                <a:moveTo>
                  <a:pt x="513249" y="927366"/>
                </a:moveTo>
                <a:cubicBezTo>
                  <a:pt x="490847" y="929810"/>
                  <a:pt x="461191" y="934310"/>
                  <a:pt x="431165" y="937490"/>
                </a:cubicBezTo>
                <a:moveTo>
                  <a:pt x="1220745" y="1038733"/>
                </a:moveTo>
                <a:cubicBezTo>
                  <a:pt x="1201065" y="1024793"/>
                  <a:pt x="1186104" y="1007109"/>
                  <a:pt x="1171257" y="992496"/>
                </a:cubicBezTo>
                <a:moveTo>
                  <a:pt x="2135600" y="923433"/>
                </a:moveTo>
                <a:cubicBezTo>
                  <a:pt x="2135237" y="940781"/>
                  <a:pt x="2125773" y="954286"/>
                  <a:pt x="2115820" y="974161"/>
                </a:cubicBezTo>
                <a:moveTo>
                  <a:pt x="2528390" y="609953"/>
                </a:moveTo>
                <a:cubicBezTo>
                  <a:pt x="2673243" y="645638"/>
                  <a:pt x="2779241" y="729578"/>
                  <a:pt x="2769235" y="799577"/>
                </a:cubicBezTo>
                <a:moveTo>
                  <a:pt x="3096535" y="407999"/>
                </a:moveTo>
                <a:cubicBezTo>
                  <a:pt x="3069476" y="442690"/>
                  <a:pt x="3040421" y="458135"/>
                  <a:pt x="2989262" y="479108"/>
                </a:cubicBezTo>
                <a:moveTo>
                  <a:pt x="2839169" y="144184"/>
                </a:moveTo>
                <a:cubicBezTo>
                  <a:pt x="2843978" y="153504"/>
                  <a:pt x="2846750" y="167202"/>
                  <a:pt x="2844800" y="177772"/>
                </a:cubicBezTo>
                <a:moveTo>
                  <a:pt x="2154195" y="105015"/>
                </a:moveTo>
                <a:cubicBezTo>
                  <a:pt x="2168625" y="88850"/>
                  <a:pt x="2190560" y="73787"/>
                  <a:pt x="2209165" y="62180"/>
                </a:cubicBezTo>
                <a:moveTo>
                  <a:pt x="1640279" y="125423"/>
                </a:moveTo>
                <a:cubicBezTo>
                  <a:pt x="1646179" y="112650"/>
                  <a:pt x="1655157" y="102887"/>
                  <a:pt x="1666875" y="88487"/>
                </a:cubicBezTo>
                <a:moveTo>
                  <a:pt x="1037166" y="137966"/>
                </a:moveTo>
                <a:cubicBezTo>
                  <a:pt x="1067590" y="146250"/>
                  <a:pt x="1110833" y="159573"/>
                  <a:pt x="1133475" y="173786"/>
                </a:cubicBezTo>
                <a:moveTo>
                  <a:pt x="305741" y="419559"/>
                </a:moveTo>
                <a:cubicBezTo>
                  <a:pt x="298105" y="406966"/>
                  <a:pt x="293465" y="393919"/>
                  <a:pt x="288925" y="381852"/>
                </a:cubicBezTo>
              </a:path>
              <a:path w="3200400" h="1147948" stroke="0" extrusionOk="0">
                <a:moveTo>
                  <a:pt x="288925" y="381852"/>
                </a:moveTo>
                <a:cubicBezTo>
                  <a:pt x="261729" y="305368"/>
                  <a:pt x="312110" y="238392"/>
                  <a:pt x="416570" y="183538"/>
                </a:cubicBezTo>
                <a:cubicBezTo>
                  <a:pt x="591547" y="102284"/>
                  <a:pt x="804135" y="81135"/>
                  <a:pt x="1037537" y="138232"/>
                </a:cubicBezTo>
                <a:cubicBezTo>
                  <a:pt x="1145075" y="40172"/>
                  <a:pt x="1468544" y="37900"/>
                  <a:pt x="1663615" y="91198"/>
                </a:cubicBezTo>
                <a:cubicBezTo>
                  <a:pt x="1695064" y="35947"/>
                  <a:pt x="1816768" y="19509"/>
                  <a:pt x="1907571" y="5314"/>
                </a:cubicBezTo>
                <a:cubicBezTo>
                  <a:pt x="2028237" y="-2142"/>
                  <a:pt x="2142626" y="13319"/>
                  <a:pt x="2210128" y="65927"/>
                </a:cubicBezTo>
                <a:cubicBezTo>
                  <a:pt x="2284836" y="2856"/>
                  <a:pt x="2464323" y="4291"/>
                  <a:pt x="2627217" y="18335"/>
                </a:cubicBezTo>
                <a:cubicBezTo>
                  <a:pt x="2736935" y="31730"/>
                  <a:pt x="2810432" y="100015"/>
                  <a:pt x="2838725" y="148170"/>
                </a:cubicBezTo>
                <a:cubicBezTo>
                  <a:pt x="2975856" y="170333"/>
                  <a:pt x="3081867" y="215700"/>
                  <a:pt x="3110166" y="274178"/>
                </a:cubicBezTo>
                <a:cubicBezTo>
                  <a:pt x="3131342" y="317475"/>
                  <a:pt x="3138258" y="369359"/>
                  <a:pt x="3098016" y="410816"/>
                </a:cubicBezTo>
                <a:cubicBezTo>
                  <a:pt x="3199410" y="482051"/>
                  <a:pt x="3225233" y="558809"/>
                  <a:pt x="3186768" y="619732"/>
                </a:cubicBezTo>
                <a:cubicBezTo>
                  <a:pt x="3140619" y="721617"/>
                  <a:pt x="2992136" y="812189"/>
                  <a:pt x="2771013" y="802606"/>
                </a:cubicBezTo>
                <a:cubicBezTo>
                  <a:pt x="2776675" y="857046"/>
                  <a:pt x="2716302" y="917365"/>
                  <a:pt x="2622179" y="959307"/>
                </a:cubicBezTo>
                <a:cubicBezTo>
                  <a:pt x="2466110" y="1021352"/>
                  <a:pt x="2250130" y="1009828"/>
                  <a:pt x="2115449" y="978280"/>
                </a:cubicBezTo>
                <a:cubicBezTo>
                  <a:pt x="2039759" y="1059815"/>
                  <a:pt x="1914165" y="1100862"/>
                  <a:pt x="1753330" y="1145450"/>
                </a:cubicBezTo>
                <a:cubicBezTo>
                  <a:pt x="1550568" y="1158254"/>
                  <a:pt x="1325917" y="1135263"/>
                  <a:pt x="1220893" y="1043410"/>
                </a:cubicBezTo>
                <a:cubicBezTo>
                  <a:pt x="938132" y="1138709"/>
                  <a:pt x="613687" y="1096873"/>
                  <a:pt x="429979" y="942592"/>
                </a:cubicBezTo>
                <a:cubicBezTo>
                  <a:pt x="272915" y="962300"/>
                  <a:pt x="128652" y="902727"/>
                  <a:pt x="82232" y="830402"/>
                </a:cubicBezTo>
                <a:cubicBezTo>
                  <a:pt x="45108" y="785315"/>
                  <a:pt x="70372" y="719948"/>
                  <a:pt x="156538" y="678963"/>
                </a:cubicBezTo>
                <a:cubicBezTo>
                  <a:pt x="49889" y="655139"/>
                  <a:pt x="-24298" y="590609"/>
                  <a:pt x="-371" y="523591"/>
                </a:cubicBezTo>
                <a:cubicBezTo>
                  <a:pt x="19912" y="437764"/>
                  <a:pt x="126542" y="392465"/>
                  <a:pt x="286183" y="385492"/>
                </a:cubicBezTo>
                <a:cubicBezTo>
                  <a:pt x="287181" y="384364"/>
                  <a:pt x="287977" y="383253"/>
                  <a:pt x="288925" y="381852"/>
                </a:cubicBezTo>
                <a:close/>
              </a:path>
              <a:path w="3200400" h="1147948" fill="none" stroke="0" extrusionOk="0">
                <a:moveTo>
                  <a:pt x="347673" y="695598"/>
                </a:moveTo>
                <a:cubicBezTo>
                  <a:pt x="282907" y="695291"/>
                  <a:pt x="216913" y="689881"/>
                  <a:pt x="160020" y="674419"/>
                </a:cubicBezTo>
                <a:moveTo>
                  <a:pt x="513249" y="927366"/>
                </a:moveTo>
                <a:cubicBezTo>
                  <a:pt x="486125" y="936588"/>
                  <a:pt x="458158" y="934655"/>
                  <a:pt x="431165" y="937490"/>
                </a:cubicBezTo>
                <a:moveTo>
                  <a:pt x="1220745" y="1038733"/>
                </a:moveTo>
                <a:cubicBezTo>
                  <a:pt x="1203420" y="1026202"/>
                  <a:pt x="1182709" y="1009196"/>
                  <a:pt x="1171257" y="992496"/>
                </a:cubicBezTo>
                <a:moveTo>
                  <a:pt x="2135600" y="923433"/>
                </a:moveTo>
                <a:cubicBezTo>
                  <a:pt x="2130930" y="941251"/>
                  <a:pt x="2125985" y="954760"/>
                  <a:pt x="2115820" y="974161"/>
                </a:cubicBezTo>
                <a:moveTo>
                  <a:pt x="2528390" y="609953"/>
                </a:moveTo>
                <a:cubicBezTo>
                  <a:pt x="2665214" y="649560"/>
                  <a:pt x="2769898" y="729146"/>
                  <a:pt x="2769235" y="799577"/>
                </a:cubicBezTo>
                <a:moveTo>
                  <a:pt x="3096535" y="407999"/>
                </a:moveTo>
                <a:cubicBezTo>
                  <a:pt x="3069655" y="432966"/>
                  <a:pt x="3043541" y="460467"/>
                  <a:pt x="2989262" y="479108"/>
                </a:cubicBezTo>
                <a:moveTo>
                  <a:pt x="2839169" y="144184"/>
                </a:moveTo>
                <a:cubicBezTo>
                  <a:pt x="2842718" y="155215"/>
                  <a:pt x="2844918" y="166616"/>
                  <a:pt x="2844800" y="177772"/>
                </a:cubicBezTo>
                <a:moveTo>
                  <a:pt x="2154195" y="105015"/>
                </a:moveTo>
                <a:cubicBezTo>
                  <a:pt x="2166538" y="87593"/>
                  <a:pt x="2186990" y="70697"/>
                  <a:pt x="2209165" y="62180"/>
                </a:cubicBezTo>
                <a:moveTo>
                  <a:pt x="1640279" y="125423"/>
                </a:moveTo>
                <a:cubicBezTo>
                  <a:pt x="1644270" y="115103"/>
                  <a:pt x="1653875" y="102883"/>
                  <a:pt x="1666875" y="88487"/>
                </a:cubicBezTo>
                <a:moveTo>
                  <a:pt x="1037166" y="137966"/>
                </a:moveTo>
                <a:cubicBezTo>
                  <a:pt x="1067584" y="149050"/>
                  <a:pt x="1106530" y="165744"/>
                  <a:pt x="1133475" y="173786"/>
                </a:cubicBezTo>
                <a:moveTo>
                  <a:pt x="305741" y="419559"/>
                </a:moveTo>
                <a:cubicBezTo>
                  <a:pt x="295664" y="406804"/>
                  <a:pt x="292416" y="392941"/>
                  <a:pt x="288925" y="381852"/>
                </a:cubicBezTo>
              </a:path>
            </a:pathLst>
          </a:custGeom>
          <a:solidFill>
            <a:schemeClr val="bg1"/>
          </a:solidFill>
          <a:ln w="127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prstGeom prst="cloud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tx1"/>
                </a:solidFill>
              </a:rPr>
              <a:t>Subentra l’effetto Seebeck</a:t>
            </a:r>
          </a:p>
        </p:txBody>
      </p:sp>
      <p:sp>
        <p:nvSpPr>
          <p:cNvPr id="11" name="Freccia giù 10">
            <a:extLst>
              <a:ext uri="{FF2B5EF4-FFF2-40B4-BE49-F238E27FC236}">
                <a16:creationId xmlns:a16="http://schemas.microsoft.com/office/drawing/2014/main" id="{0316178A-82D7-1654-2452-AA1749F8663F}"/>
              </a:ext>
            </a:extLst>
          </p:cNvPr>
          <p:cNvSpPr/>
          <p:nvPr/>
        </p:nvSpPr>
        <p:spPr>
          <a:xfrm>
            <a:off x="9755858" y="4219588"/>
            <a:ext cx="345461" cy="815045"/>
          </a:xfrm>
          <a:prstGeom prst="down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3011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A2C0C7-EFE6-E1D7-5CC6-FD35E9FFCF4E}"/>
              </a:ext>
            </a:extLst>
          </p:cNvPr>
          <p:cNvSpPr txBox="1"/>
          <p:nvPr/>
        </p:nvSpPr>
        <p:spPr>
          <a:xfrm>
            <a:off x="4133237" y="142151"/>
            <a:ext cx="410189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800" dirty="0" err="1"/>
              <a:t>Cosa’è</a:t>
            </a:r>
            <a:r>
              <a:rPr lang="it-IT" sz="2800" dirty="0"/>
              <a:t> l’effetto Seebeck?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594AB7-002D-7BBC-92BE-CE4CF9BDAF7B}"/>
              </a:ext>
            </a:extLst>
          </p:cNvPr>
          <p:cNvSpPr txBox="1"/>
          <p:nvPr/>
        </p:nvSpPr>
        <p:spPr>
          <a:xfrm>
            <a:off x="374070" y="1065165"/>
            <a:ext cx="8465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L'</a:t>
            </a:r>
            <a:r>
              <a:rPr lang="it-IT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effetto Seebeck</a:t>
            </a:r>
            <a:r>
              <a:rPr lang="it-IT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è un effetto termoelettrico per cui, in un circuito costituito da conduttori metallici o semiconduttori, una differenza di temperatura genera una differenza di potenziale È l'opposto dell’effetto Peltier.</a:t>
            </a:r>
            <a:endParaRPr lang="it-IT" dirty="0"/>
          </a:p>
        </p:txBody>
      </p:sp>
      <p:pic>
        <p:nvPicPr>
          <p:cNvPr id="7" name="Immagine 6" descr="Immagine che contiene Carattere, calligrafia, bianco, testo&#10;&#10;Il contenuto generato dall'IA potrebbe non essere corretto.">
            <a:extLst>
              <a:ext uri="{FF2B5EF4-FFF2-40B4-BE49-F238E27FC236}">
                <a16:creationId xmlns:a16="http://schemas.microsoft.com/office/drawing/2014/main" id="{2C0F9C4B-1002-7858-680E-782323A4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0" y="2236692"/>
            <a:ext cx="4152900" cy="939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89B2119-8EA5-08D9-BE25-DEEDEC3B0275}"/>
                  </a:ext>
                </a:extLst>
              </p:cNvPr>
              <p:cNvSpPr txBox="1"/>
              <p:nvPr/>
            </p:nvSpPr>
            <p:spPr>
              <a:xfrm>
                <a:off x="4823777" y="2236692"/>
                <a:ext cx="40524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it-IT" dirty="0"/>
                  <a:t> coefficienti di Seebeck dipendenti dalla temperatura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89B2119-8EA5-08D9-BE25-DEEDEC3B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777" y="2236692"/>
                <a:ext cx="4052457" cy="646331"/>
              </a:xfrm>
              <a:prstGeom prst="rect">
                <a:avLst/>
              </a:prstGeom>
              <a:blipFill>
                <a:blip r:embed="rId3"/>
                <a:stretch>
                  <a:fillRect l="-1250" t="-5769" b="-11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5A3130-CE0A-F066-8A55-815DD85BB6F5}"/>
                  </a:ext>
                </a:extLst>
              </p:cNvPr>
              <p:cNvSpPr txBox="1"/>
              <p:nvPr/>
            </p:nvSpPr>
            <p:spPr>
              <a:xfrm>
                <a:off x="296472" y="3478767"/>
                <a:ext cx="810457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Questa tensione indicativamente andrebbe a sommarsi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it-IT" dirty="0"/>
                  <a:t> cosa che comporterebbe uno spostamento verso destra della tensione ed un avvicinamento sistematico di questa verso un’eventuale divergenza.</a:t>
                </a: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2C5A3130-CE0A-F066-8A55-815DD85BB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72" y="3478767"/>
                <a:ext cx="8104578" cy="923330"/>
              </a:xfrm>
              <a:prstGeom prst="rect">
                <a:avLst/>
              </a:prstGeom>
              <a:blipFill>
                <a:blip r:embed="rId4"/>
                <a:stretch>
                  <a:fillRect l="-626" t="-4110" b="-9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17A060-ECBC-4F50-682C-A384A4EC32B3}"/>
              </a:ext>
            </a:extLst>
          </p:cNvPr>
          <p:cNvSpPr txBox="1"/>
          <p:nvPr/>
        </p:nvSpPr>
        <p:spPr>
          <a:xfrm>
            <a:off x="296472" y="4666764"/>
            <a:ext cx="8972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 maggior numero di picchi verso il basso è scaturito da un campionamento più fitto perché all’aumentare della griglia di valori aumenterebbe la probabilità che l’effetto Seebeck avvicini alla divergenza un certo intervallo di valori.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663A210-0C29-DA84-F379-EBE83AFA6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873" y="403761"/>
            <a:ext cx="3486150" cy="34861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35B6C5C-80B4-8B69-FF85-A68D40F043FC}"/>
                  </a:ext>
                </a:extLst>
              </p:cNvPr>
              <p:cNvSpPr txBox="1"/>
              <p:nvPr/>
            </p:nvSpPr>
            <p:spPr>
              <a:xfrm>
                <a:off x="11514223" y="3520796"/>
                <a:ext cx="503783" cy="477054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250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35B6C5C-80B4-8B69-FF85-A68D40F04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223" y="3520796"/>
                <a:ext cx="503783" cy="477054"/>
              </a:xfrm>
              <a:prstGeom prst="rect">
                <a:avLst/>
              </a:prstGeom>
              <a:blipFill>
                <a:blip r:embed="rId6"/>
                <a:stretch>
                  <a:fillRect l="-2439"/>
                </a:stretch>
              </a:blipFill>
              <a:ln cap="rnd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E14D831-E802-1768-7413-F0CAF9D9F3DD}"/>
                  </a:ext>
                </a:extLst>
              </p:cNvPr>
              <p:cNvSpPr txBox="1"/>
              <p:nvPr/>
            </p:nvSpPr>
            <p:spPr>
              <a:xfrm>
                <a:off x="9853877" y="3520796"/>
                <a:ext cx="497027" cy="477054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sz="25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E14D831-E802-1768-7413-F0CAF9D9F3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3877" y="3520796"/>
                <a:ext cx="497027" cy="4770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cap="rnd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5E6E227-2C5D-F769-75EE-8970D8985ED2}"/>
                  </a:ext>
                </a:extLst>
              </p:cNvPr>
              <p:cNvSpPr txBox="1"/>
              <p:nvPr/>
            </p:nvSpPr>
            <p:spPr>
              <a:xfrm>
                <a:off x="10738828" y="917508"/>
                <a:ext cx="509781" cy="477054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it-IT" sz="2500" dirty="0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5E6E227-2C5D-F769-75EE-8970D8985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828" y="917508"/>
                <a:ext cx="509781" cy="477054"/>
              </a:xfrm>
              <a:prstGeom prst="rect">
                <a:avLst/>
              </a:prstGeom>
              <a:blipFill>
                <a:blip r:embed="rId8"/>
                <a:stretch>
                  <a:fillRect l="-2381"/>
                </a:stretch>
              </a:blipFill>
              <a:ln cap="rnd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677929F-D8DF-0181-01DB-FF0B2F5659BD}"/>
                  </a:ext>
                </a:extLst>
              </p:cNvPr>
              <p:cNvSpPr txBox="1"/>
              <p:nvPr/>
            </p:nvSpPr>
            <p:spPr>
              <a:xfrm>
                <a:off x="10717748" y="1908309"/>
                <a:ext cx="530861" cy="477054"/>
              </a:xfrm>
              <a:prstGeom prst="rect">
                <a:avLst/>
              </a:prstGeom>
              <a:solidFill>
                <a:schemeClr val="bg1"/>
              </a:solidFill>
              <a:ln cap="rnd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5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5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it-IT" sz="2500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F677929F-D8DF-0181-01DB-FF0B2F565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748" y="1908309"/>
                <a:ext cx="530861" cy="477054"/>
              </a:xfrm>
              <a:prstGeom prst="rect">
                <a:avLst/>
              </a:prstGeom>
              <a:blipFill>
                <a:blip r:embed="rId9"/>
                <a:stretch>
                  <a:fillRect l="-2273"/>
                </a:stretch>
              </a:blipFill>
              <a:ln cap="rnd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21614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</TotalTime>
  <Words>365</Words>
  <Application>Microsoft Macintosh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Tommaso Talli</dc:creator>
  <cp:lastModifiedBy>Tommaso Talli</cp:lastModifiedBy>
  <cp:revision>3</cp:revision>
  <dcterms:created xsi:type="dcterms:W3CDTF">2025-05-08T08:06:25Z</dcterms:created>
  <dcterms:modified xsi:type="dcterms:W3CDTF">2025-05-09T09:29:45Z</dcterms:modified>
</cp:coreProperties>
</file>